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37"/>
  </p:handoutMasterIdLst>
  <p:sldIdLst>
    <p:sldId id="544" r:id="rId2"/>
    <p:sldId id="478" r:id="rId3"/>
    <p:sldId id="523" r:id="rId4"/>
    <p:sldId id="524" r:id="rId5"/>
    <p:sldId id="526" r:id="rId6"/>
    <p:sldId id="559" r:id="rId7"/>
    <p:sldId id="1478" r:id="rId8"/>
    <p:sldId id="1476" r:id="rId9"/>
    <p:sldId id="1477" r:id="rId10"/>
    <p:sldId id="1479" r:id="rId11"/>
    <p:sldId id="542" r:id="rId12"/>
    <p:sldId id="556" r:id="rId13"/>
    <p:sldId id="549" r:id="rId14"/>
    <p:sldId id="543" r:id="rId15"/>
    <p:sldId id="547" r:id="rId16"/>
    <p:sldId id="548" r:id="rId17"/>
    <p:sldId id="528" r:id="rId18"/>
    <p:sldId id="529" r:id="rId19"/>
    <p:sldId id="533" r:id="rId20"/>
    <p:sldId id="546" r:id="rId21"/>
    <p:sldId id="552" r:id="rId22"/>
    <p:sldId id="551" r:id="rId23"/>
    <p:sldId id="553" r:id="rId24"/>
    <p:sldId id="554" r:id="rId25"/>
    <p:sldId id="555" r:id="rId26"/>
    <p:sldId id="532" r:id="rId27"/>
    <p:sldId id="534" r:id="rId28"/>
    <p:sldId id="545" r:id="rId29"/>
    <p:sldId id="535" r:id="rId30"/>
    <p:sldId id="541" r:id="rId31"/>
    <p:sldId id="536" r:id="rId32"/>
    <p:sldId id="537" r:id="rId33"/>
    <p:sldId id="539" r:id="rId34"/>
    <p:sldId id="538" r:id="rId35"/>
    <p:sldId id="558" r:id="rId36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kyes" initials="RC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4800CC"/>
    <a:srgbClr val="2D0086"/>
    <a:srgbClr val="2D0080"/>
    <a:srgbClr val="310094"/>
    <a:srgbClr val="000066"/>
    <a:srgbClr val="1F00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660"/>
  </p:normalViewPr>
  <p:slideViewPr>
    <p:cSldViewPr>
      <p:cViewPr varScale="1">
        <p:scale>
          <a:sx n="63" d="100"/>
          <a:sy n="63" d="100"/>
        </p:scale>
        <p:origin x="1176" y="6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92638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818" tIns="45409" rIns="90818" bIns="45409" numCol="1" anchor="t" anchorCtr="0" compatLnSpc="1">
            <a:prstTxWarp prst="textNoShape">
              <a:avLst/>
            </a:prstTxWarp>
          </a:bodyPr>
          <a:lstStyle>
            <a:lvl1pPr defTabSz="908728">
              <a:defRPr sz="1200"/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8573" y="1"/>
            <a:ext cx="2994185" cy="4575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818" tIns="45409" rIns="90818" bIns="45409" numCol="1" anchor="t" anchorCtr="0" compatLnSpc="1">
            <a:prstTxWarp prst="textNoShape">
              <a:avLst/>
            </a:prstTxWarp>
          </a:bodyPr>
          <a:lstStyle>
            <a:lvl1pPr algn="r" defTabSz="908728">
              <a:defRPr sz="1200"/>
            </a:lvl1pPr>
          </a:lstStyle>
          <a:p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24686"/>
            <a:ext cx="2992638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818" tIns="45409" rIns="90818" bIns="45409" numCol="1" anchor="b" anchorCtr="0" compatLnSpc="1">
            <a:prstTxWarp prst="textNoShape">
              <a:avLst/>
            </a:prstTxWarp>
          </a:bodyPr>
          <a:lstStyle>
            <a:lvl1pPr defTabSz="908728">
              <a:defRPr sz="1200"/>
            </a:lvl1pPr>
          </a:lstStyle>
          <a:p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8573" y="8824686"/>
            <a:ext cx="2994185" cy="4559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0818" tIns="45409" rIns="90818" bIns="45409" numCol="1" anchor="b" anchorCtr="0" compatLnSpc="1">
            <a:prstTxWarp prst="textNoShape">
              <a:avLst/>
            </a:prstTxWarp>
          </a:bodyPr>
          <a:lstStyle>
            <a:lvl1pPr algn="r" defTabSz="908728">
              <a:defRPr sz="1200"/>
            </a:lvl1pPr>
          </a:lstStyle>
          <a:p>
            <a:fld id="{95BA4BAD-A494-481E-B5CC-71965AE929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59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102" name="Rectangle 3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103" name="Rectangle 3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E0B211-FC98-4C89-88AE-13C4F2B9063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23114-7CEE-4818-BECC-211DA7B638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97C0E-770C-421E-A849-14B3E5489C9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71525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71525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71525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14725" y="6248400"/>
            <a:ext cx="32575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72350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fld id="{AC385B84-E6DC-4E2E-BC05-46CFAC31B38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71525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14725" y="6248400"/>
            <a:ext cx="32575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372350" y="6248400"/>
            <a:ext cx="2143125" cy="457200"/>
          </a:xfrm>
        </p:spPr>
        <p:txBody>
          <a:bodyPr/>
          <a:lstStyle>
            <a:lvl1pPr>
              <a:defRPr/>
            </a:lvl1pPr>
          </a:lstStyle>
          <a:p>
            <a:fld id="{9462761A-ED8F-4184-8A8C-213BD9100C5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81000"/>
            <a:ext cx="8753475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3C943-2278-4B57-AC43-ACCA9936B1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31349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84D84C-74AC-4EF2-A1AC-9FF9E0C5BB2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4C966-A8C1-492C-A261-58DB62DB8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87C0E-328B-471F-B6B6-DB3108B4FAC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6BCDD-BAE3-479D-863D-A371EAABB4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FD962-DEEA-43F1-BC92-8E9420B519F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AAA45-70C2-434F-AFF1-FD6FDF9248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62033-8E0D-4412-B798-C74E7E2233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12995-64A9-41EA-8304-FFF797C053E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4BE5FA2C-5954-4849-A51C-4AA4481E668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4" r:id="rId14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wmv"/><Relationship Id="rId1" Type="http://schemas.openxmlformats.org/officeDocument/2006/relationships/video" Target="NULL" TargetMode="Externa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Z:\Users\rkyes\GRAPHICS\aCHINA\ChinaNov07\1dec07\good2.JPG"/>
          <p:cNvPicPr>
            <a:picLocks noChangeAspect="1" noChangeArrowheads="1"/>
          </p:cNvPicPr>
          <p:nvPr/>
        </p:nvPicPr>
        <p:blipFill>
          <a:blip r:embed="rId2" cstate="print"/>
          <a:srcRect l="6216" t="9285" r="31624" b="18125"/>
          <a:stretch>
            <a:fillRect/>
          </a:stretch>
        </p:blipFill>
        <p:spPr bwMode="auto">
          <a:xfrm>
            <a:off x="7324271" y="4419600"/>
            <a:ext cx="2619829" cy="2048256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647700" y="685800"/>
            <a:ext cx="8991600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solidFill>
                  <a:srgbClr val="FFC000"/>
                </a:solidFill>
                <a:latin typeface="Arial" charset="0"/>
              </a:rPr>
              <a:t>Field Study Methods</a:t>
            </a:r>
            <a:endParaRPr lang="en-US" sz="4400" b="1" dirty="0"/>
          </a:p>
        </p:txBody>
      </p:sp>
      <p:pic>
        <p:nvPicPr>
          <p:cNvPr id="4" name="Picture 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5141012" y="-3115079"/>
            <a:ext cx="87809" cy="936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5141012" y="-4181879"/>
            <a:ext cx="87809" cy="936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8" name="Picture 2" descr="Z:\Users\rkyes\GRAPHICS\aINDO\Duasu-Syl Tkoko-Deb jul05\Tkoko-Deb - DuaS-Syl Jul05\IMG_17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093" y="1946923"/>
            <a:ext cx="2992407" cy="224407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55300" name="Picture 4" descr="Z:\Users\rkyes\GRAPHICS\aMEXICO\Mex 16-23Mar 07\22mar07\g1.JPG"/>
          <p:cNvPicPr>
            <a:picLocks noChangeAspect="1" noChangeArrowheads="1"/>
          </p:cNvPicPr>
          <p:nvPr/>
        </p:nvPicPr>
        <p:blipFill>
          <a:blip r:embed="rId5" cstate="print"/>
          <a:srcRect l="4098" t="3920" r="9719" b="10320"/>
          <a:stretch>
            <a:fillRect/>
          </a:stretch>
        </p:blipFill>
        <p:spPr bwMode="auto">
          <a:xfrm>
            <a:off x="3086100" y="2133601"/>
            <a:ext cx="3138983" cy="228599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55297" name="Picture 1" descr="Z:\Users\rkyes\GRAPHICS\aBANGLADESH\Bangla fotos dec-jan08\5jan08\good22.JPG"/>
          <p:cNvPicPr>
            <a:picLocks noChangeAspect="1" noChangeArrowheads="1"/>
          </p:cNvPicPr>
          <p:nvPr/>
        </p:nvPicPr>
        <p:blipFill>
          <a:blip r:embed="rId6" cstate="print"/>
          <a:srcRect l="18727" t="22727" r="16898" b="9090"/>
          <a:stretch>
            <a:fillRect/>
          </a:stretch>
        </p:blipFill>
        <p:spPr bwMode="auto">
          <a:xfrm>
            <a:off x="5905500" y="1959033"/>
            <a:ext cx="3147645" cy="223196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10" name="Picture 2" descr="Z:\Users\rkyes\GRAPHICS\aINDO\Tinjil photos july 2005\tinjil 20jul05 goat and plot sample\good.JPG"/>
          <p:cNvPicPr>
            <a:picLocks noChangeAspect="1" noChangeArrowheads="1"/>
          </p:cNvPicPr>
          <p:nvPr/>
        </p:nvPicPr>
        <p:blipFill>
          <a:blip r:embed="rId7" cstate="print"/>
          <a:srcRect t="16970" r="11116"/>
          <a:stretch>
            <a:fillRect/>
          </a:stretch>
        </p:blipFill>
        <p:spPr bwMode="auto">
          <a:xfrm>
            <a:off x="4686300" y="4114800"/>
            <a:ext cx="3048000" cy="213529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8" name="Picture 39" descr="students cropjpg"/>
          <p:cNvPicPr>
            <a:picLocks noChangeAspect="1" noChangeArrowheads="1"/>
          </p:cNvPicPr>
          <p:nvPr/>
        </p:nvPicPr>
        <p:blipFill>
          <a:blip r:embed="rId8" cstate="print"/>
          <a:srcRect t="3448"/>
          <a:stretch>
            <a:fillRect/>
          </a:stretch>
        </p:blipFill>
        <p:spPr bwMode="auto">
          <a:xfrm>
            <a:off x="2206372" y="4419600"/>
            <a:ext cx="3318128" cy="21336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5302" name="Picture 6" descr="Z:\Users\rkyes\GRAPHICS\aNEPAL\Langtang Nat. Park\rk3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300" y="4114800"/>
            <a:ext cx="2695547" cy="1905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9" name="Picture 2" descr="C:\TRAVEL\rkyes\GRAPHICS\aBANGLADESH\fotos dec06 07\fldCours traping29dec06\DSC018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01000" y="2971800"/>
            <a:ext cx="2171700" cy="162877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sp>
        <p:nvSpPr>
          <p:cNvPr id="17" name="Rectangle 1033"/>
          <p:cNvSpPr>
            <a:spLocks noChangeArrowheads="1"/>
          </p:cNvSpPr>
          <p:nvPr/>
        </p:nvSpPr>
        <p:spPr bwMode="auto">
          <a:xfrm>
            <a:off x="8812378" y="72479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onkey sitting on a beach&#10;&#10;Description automatically generated with medium confidence">
            <a:extLst>
              <a:ext uri="{FF2B5EF4-FFF2-40B4-BE49-F238E27FC236}">
                <a16:creationId xmlns:a16="http://schemas.microsoft.com/office/drawing/2014/main" id="{A044C605-CD97-40EC-8714-721D51C16C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533" y="1371600"/>
            <a:ext cx="5019567" cy="5334000"/>
          </a:xfrm>
          <a:prstGeom prst="rect">
            <a:avLst/>
          </a:prstGeom>
        </p:spPr>
      </p:pic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Non-invasive Fecal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76300" y="848380"/>
            <a:ext cx="9753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Arial" charset="0"/>
              </a:rPr>
              <a:t>To analyze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genetics </a:t>
            </a:r>
            <a:r>
              <a:rPr lang="en-US" sz="2800" dirty="0">
                <a:solidFill>
                  <a:schemeClr val="tx2"/>
                </a:solidFill>
                <a:latin typeface="Arial" charset="0"/>
              </a:rPr>
              <a:t>and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intestinal parasite infection</a:t>
            </a:r>
          </a:p>
        </p:txBody>
      </p:sp>
    </p:spTree>
    <p:extLst>
      <p:ext uri="{BB962C8B-B14F-4D97-AF65-F5344CB8AC3E}">
        <p14:creationId xmlns:p14="http://schemas.microsoft.com/office/powerpoint/2010/main" val="315521706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/>
          <p:cNvCxnSpPr/>
          <p:nvPr/>
        </p:nvCxnSpPr>
        <p:spPr bwMode="auto">
          <a:xfrm rot="5400000">
            <a:off x="2171700" y="6096000"/>
            <a:ext cx="609600" cy="1588"/>
          </a:xfrm>
          <a:prstGeom prst="line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Non-invasive Fecal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76300" y="848380"/>
            <a:ext cx="9753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Arial" charset="0"/>
              </a:rPr>
              <a:t>To analyze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genetics </a:t>
            </a:r>
            <a:r>
              <a:rPr lang="en-US" sz="2800" dirty="0">
                <a:solidFill>
                  <a:schemeClr val="tx2"/>
                </a:solidFill>
                <a:latin typeface="Arial" charset="0"/>
              </a:rPr>
              <a:t>and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intestinal parasite infection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364162" y="1600200"/>
            <a:ext cx="3684588" cy="5105400"/>
            <a:chOff x="5364162" y="1600200"/>
            <a:chExt cx="3684588" cy="5105400"/>
          </a:xfrm>
        </p:grpSpPr>
        <p:grpSp>
          <p:nvGrpSpPr>
            <p:cNvPr id="9" name="Group 62"/>
            <p:cNvGrpSpPr>
              <a:grpSpLocks/>
            </p:cNvGrpSpPr>
            <p:nvPr/>
          </p:nvGrpSpPr>
          <p:grpSpPr bwMode="auto">
            <a:xfrm>
              <a:off x="5364162" y="1905000"/>
              <a:ext cx="1684338" cy="4800600"/>
              <a:chOff x="4720" y="603"/>
              <a:chExt cx="1061" cy="3568"/>
            </a:xfrm>
          </p:grpSpPr>
          <p:pic>
            <p:nvPicPr>
              <p:cNvPr id="10" name="Picture 55" descr="fc_QA_dna_stool_mini_procedure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725" y="651"/>
                <a:ext cx="1056" cy="352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</p:pic>
          <p:sp>
            <p:nvSpPr>
              <p:cNvPr id="11" name="Text Box 61"/>
              <p:cNvSpPr txBox="1">
                <a:spLocks noChangeArrowheads="1"/>
              </p:cNvSpPr>
              <p:nvPr/>
            </p:nvSpPr>
            <p:spPr bwMode="auto">
              <a:xfrm>
                <a:off x="4720" y="603"/>
                <a:ext cx="1061" cy="439"/>
              </a:xfrm>
              <a:prstGeom prst="rect">
                <a:avLst/>
              </a:prstGeom>
              <a:solidFill>
                <a:schemeClr val="tx1"/>
              </a:solidFill>
              <a:ln w="19050" algn="ctr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90000"/>
                  </a:lnSpc>
                </a:pPr>
                <a:r>
                  <a:rPr lang="en-US" sz="1800" b="1" dirty="0" err="1">
                    <a:solidFill>
                      <a:schemeClr val="bg2"/>
                    </a:solidFill>
                    <a:latin typeface="Arial" pitchFamily="34" charset="0"/>
                    <a:cs typeface="Arial" pitchFamily="34" charset="0"/>
                  </a:rPr>
                  <a:t>Qiagen</a:t>
                </a:r>
                <a:r>
                  <a:rPr lang="en-US" sz="1800" b="1" dirty="0">
                    <a:solidFill>
                      <a:schemeClr val="bg2"/>
                    </a:solidFill>
                    <a:latin typeface="Arial" pitchFamily="34" charset="0"/>
                    <a:cs typeface="Arial" pitchFamily="34" charset="0"/>
                  </a:rPr>
                  <a:t> DNA</a:t>
                </a:r>
              </a:p>
              <a:p>
                <a:pPr algn="l">
                  <a:lnSpc>
                    <a:spcPct val="90000"/>
                  </a:lnSpc>
                </a:pPr>
                <a:r>
                  <a:rPr lang="en-US" sz="1800" b="1" dirty="0">
                    <a:solidFill>
                      <a:schemeClr val="bg2"/>
                    </a:solidFill>
                    <a:latin typeface="Arial" pitchFamily="34" charset="0"/>
                    <a:cs typeface="Arial" pitchFamily="34" charset="0"/>
                  </a:rPr>
                  <a:t>Stool mini kit</a:t>
                </a:r>
              </a:p>
            </p:txBody>
          </p:sp>
        </p:grpSp>
        <p:pic>
          <p:nvPicPr>
            <p:cNvPr id="12" name="Picture 15" descr="genetic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72300" y="1600200"/>
              <a:ext cx="2076450" cy="12620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13" name="Picture 12" descr="PICT0105.JPG"/>
          <p:cNvPicPr>
            <a:picLocks noChangeAspect="1"/>
          </p:cNvPicPr>
          <p:nvPr/>
        </p:nvPicPr>
        <p:blipFill>
          <a:blip r:embed="rId4" cstate="print"/>
          <a:srcRect l="18333" t="13889" r="13333" b="12777"/>
          <a:stretch>
            <a:fillRect/>
          </a:stretch>
        </p:blipFill>
        <p:spPr>
          <a:xfrm>
            <a:off x="7429500" y="3200400"/>
            <a:ext cx="2743200" cy="220794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cxnSp>
        <p:nvCxnSpPr>
          <p:cNvPr id="30" name="Straight Arrow Connector 29"/>
          <p:cNvCxnSpPr/>
          <p:nvPr/>
        </p:nvCxnSpPr>
        <p:spPr bwMode="auto">
          <a:xfrm>
            <a:off x="2476500" y="6400800"/>
            <a:ext cx="2667000" cy="1588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9872902-9F1C-46E9-BA27-BDDAC7CE70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85" r="2601"/>
          <a:stretch/>
        </p:blipFill>
        <p:spPr>
          <a:xfrm>
            <a:off x="114300" y="2145464"/>
            <a:ext cx="5105400" cy="38743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8" name="Content Placeholder 3" descr="20161211_8998.jpg">
            <a:extLst>
              <a:ext uri="{FF2B5EF4-FFF2-40B4-BE49-F238E27FC236}">
                <a16:creationId xmlns:a16="http://schemas.microsoft.com/office/drawing/2014/main" id="{58E02959-4587-48EF-A6F7-12D70FF7804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46370" t="71307" r="28899" b="13237"/>
          <a:stretch/>
        </p:blipFill>
        <p:spPr>
          <a:xfrm>
            <a:off x="7294223" y="5208561"/>
            <a:ext cx="1469661" cy="1224718"/>
          </a:xfrm>
          <a:prstGeom prst="rect">
            <a:avLst/>
          </a:prstGeom>
        </p:spPr>
      </p:pic>
      <p:pic>
        <p:nvPicPr>
          <p:cNvPr id="19" name="Content Placeholder 3" descr="IMG_0057.JPG">
            <a:extLst>
              <a:ext uri="{FF2B5EF4-FFF2-40B4-BE49-F238E27FC236}">
                <a16:creationId xmlns:a16="http://schemas.microsoft.com/office/drawing/2014/main" id="{96531A15-4754-4C42-9612-6EC5F325C6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48332" t="37534" r="38044" b="29208"/>
          <a:stretch/>
        </p:blipFill>
        <p:spPr bwMode="auto">
          <a:xfrm rot="16200000">
            <a:off x="8881512" y="5353402"/>
            <a:ext cx="913606" cy="148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trongylodes for pp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47700" y="0"/>
            <a:ext cx="1246909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0500" y="3048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Adult </a:t>
            </a:r>
            <a:r>
              <a:rPr lang="en-US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Strongyloides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sp.,  in Long-tailed Macaque</a:t>
            </a:r>
          </a:p>
          <a:p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Kosompee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Thailand – Dec 2012</a:t>
            </a:r>
          </a:p>
        </p:txBody>
      </p:sp>
    </p:spTree>
    <p:extLst>
      <p:ext uri="{BB962C8B-B14F-4D97-AF65-F5344CB8AC3E}">
        <p14:creationId xmlns:p14="http://schemas.microsoft.com/office/powerpoint/2010/main" val="927508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Non-invasive Fecal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848380"/>
            <a:ext cx="9753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Arial" charset="0"/>
              </a:rPr>
              <a:t>How do you find fecal samples in the wild??</a:t>
            </a:r>
            <a:endParaRPr lang="en-US" sz="2800" dirty="0">
              <a:solidFill>
                <a:srgbClr val="FFC000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22" t="29621" r="51748" b="67185"/>
          <a:stretch/>
        </p:blipFill>
        <p:spPr>
          <a:xfrm>
            <a:off x="266700" y="1752600"/>
            <a:ext cx="3276600" cy="314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t="20371" r="33398" b="24985"/>
          <a:stretch/>
        </p:blipFill>
        <p:spPr>
          <a:xfrm>
            <a:off x="2734128" y="2057400"/>
            <a:ext cx="4818743" cy="3679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209800"/>
            <a:ext cx="6400800" cy="42848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7" t="28757" r="29493" b="35166"/>
          <a:stretch/>
        </p:blipFill>
        <p:spPr>
          <a:xfrm>
            <a:off x="114300" y="4178053"/>
            <a:ext cx="4353690" cy="260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389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Non-invasive Fecal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877952"/>
            <a:ext cx="9753600" cy="613244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800" b="1" u="sng" dirty="0">
                <a:solidFill>
                  <a:schemeClr val="tx2"/>
                </a:solidFill>
                <a:latin typeface="Arial" charset="0"/>
              </a:rPr>
              <a:t>Data collected per fecal sample</a:t>
            </a:r>
            <a:r>
              <a:rPr lang="en-US" sz="2800" b="1" dirty="0">
                <a:solidFill>
                  <a:schemeClr val="tx2"/>
                </a:solidFill>
                <a:latin typeface="Arial" charset="0"/>
              </a:rPr>
              <a:t>:*</a:t>
            </a:r>
          </a:p>
          <a:p>
            <a:pPr marL="514350" indent="-514350">
              <a:spcBef>
                <a:spcPct val="50000"/>
              </a:spcBef>
            </a:pPr>
            <a:endParaRPr lang="en-US" sz="900" dirty="0">
              <a:solidFill>
                <a:schemeClr val="tx2"/>
              </a:solidFill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1) Sample number (e.g., TK-1, TK2, TK3, etc.)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2) Date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3) Time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4) Animal identifier (name, age/sex class) – or  “unknown”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5) Group identifier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6) Location (also GPS reading if possible)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7) Fecal sample description (firm, soft, runny, etc.)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 8) Name of collector (or initials)</a:t>
            </a:r>
          </a:p>
          <a:p>
            <a:pPr marL="514350" indent="-514350">
              <a:spcBef>
                <a:spcPct val="50000"/>
              </a:spcBef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						</a:t>
            </a:r>
            <a:r>
              <a:rPr lang="en-US" i="1" dirty="0">
                <a:solidFill>
                  <a:schemeClr val="tx2"/>
                </a:solidFill>
                <a:latin typeface="Arial" charset="0"/>
              </a:rPr>
              <a:t>             *also write info on fecal tube</a:t>
            </a:r>
            <a:endParaRPr lang="en-US" dirty="0">
              <a:solidFill>
                <a:srgbClr val="FFC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rkyes.WANPRC\Desktop\NEW JAN-MAR 2011\zField Course Lects  Update 23.1jan11\lects IN PROGRESS 21jan11\New  fotos 7jan11\FecalFloat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r="3365" b="35390"/>
          <a:stretch/>
        </p:blipFill>
        <p:spPr bwMode="auto">
          <a:xfrm>
            <a:off x="38100" y="32657"/>
            <a:ext cx="5167086" cy="598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rkyes.WANPRC\Desktop\NEW JAN-MAR 2011\zField Course Lects  Update 23.1jan11\lects IN PROGRESS 21jan11\New  fotos 7jan11\FecalFloat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t="64496" r="4605"/>
          <a:stretch/>
        </p:blipFill>
        <p:spPr bwMode="auto">
          <a:xfrm>
            <a:off x="5326743" y="3483428"/>
            <a:ext cx="4910479" cy="329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58726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 descr="C:\Documents and Settings\rkyes\Desktop\photos\field exer fecal 10may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77" b="6158"/>
          <a:stretch>
            <a:fillRect/>
          </a:stretch>
        </p:blipFill>
        <p:spPr bwMode="auto">
          <a:xfrm>
            <a:off x="852994" y="152400"/>
            <a:ext cx="8557706" cy="6629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83720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0" r="5956"/>
          <a:stretch/>
        </p:blipFill>
        <p:spPr>
          <a:xfrm>
            <a:off x="112949" y="3505200"/>
            <a:ext cx="3506551" cy="32191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4" t="5503" r="19347" b="8570"/>
          <a:stretch/>
        </p:blipFill>
        <p:spPr>
          <a:xfrm>
            <a:off x="8281670" y="3657600"/>
            <a:ext cx="1510030" cy="29905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19100" y="76200"/>
            <a:ext cx="960120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 Approaches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990600"/>
            <a:ext cx="9220200" cy="72404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2) </a:t>
            </a: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Semi-invasive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– minimal manipulation of the animal </a:t>
            </a:r>
          </a:p>
          <a:p>
            <a:pPr marL="514350" indent="-514350">
              <a:spcBef>
                <a:spcPts val="600"/>
              </a:spcBef>
            </a:pPr>
            <a:r>
              <a:rPr lang="en-US" sz="2600" dirty="0">
                <a:latin typeface="Arial" charset="0"/>
              </a:rPr>
              <a:t>				    (e.g., via darting, via external device). </a:t>
            </a:r>
          </a:p>
          <a:p>
            <a:pPr marL="231775" indent="-231775">
              <a:spcBef>
                <a:spcPts val="600"/>
              </a:spcBef>
            </a:pPr>
            <a:r>
              <a:rPr lang="en-US" sz="2600" dirty="0">
                <a:latin typeface="Arial" charset="0"/>
              </a:rPr>
              <a:t>- Permits limited sample collection (e.g. tissue (skin) biopsy, saliva, fur)</a:t>
            </a:r>
          </a:p>
          <a:p>
            <a:pPr marL="514350" indent="-514350">
              <a:spcBef>
                <a:spcPts val="0"/>
              </a:spcBef>
            </a:pPr>
            <a:endParaRPr lang="en-US" sz="800" dirty="0">
              <a:latin typeface="Arial" charset="0"/>
            </a:endParaRP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- Minimal risk/harm to the animal; minimal risk to researcher			    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1700">
                <a:latin typeface="+mn-lt"/>
              </a:rPr>
              <a:t>                                                                  lookfordiagnosis.com</a:t>
            </a:r>
            <a:endParaRPr lang="en-US" sz="17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1700" dirty="0">
                <a:latin typeface="+mn-lt"/>
              </a:rPr>
              <a:t>	         		 </a:t>
            </a:r>
          </a:p>
          <a:p>
            <a:pPr marL="514350" indent="-514350">
              <a:spcBef>
                <a:spcPct val="50000"/>
              </a:spcBef>
            </a:pPr>
            <a:r>
              <a:rPr lang="en-US" sz="1700" dirty="0">
                <a:latin typeface="+mn-lt"/>
              </a:rPr>
              <a:t>                               photo: gov.hk                                                                                mucru.org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6" t="17608" b="15765"/>
          <a:stretch/>
        </p:blipFill>
        <p:spPr>
          <a:xfrm>
            <a:off x="3444727" y="4191000"/>
            <a:ext cx="2917973" cy="14496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TRAVEL\rkyes\GRAPHICS\aBANGLADESH\fotos dec06 07\feeroz\DSC02041.JPG"/>
          <p:cNvPicPr>
            <a:picLocks noChangeAspect="1" noChangeArrowheads="1"/>
          </p:cNvPicPr>
          <p:nvPr/>
        </p:nvPicPr>
        <p:blipFill>
          <a:blip r:embed="rId2" cstate="print"/>
          <a:srcRect l="28516" t="6520" r="30037" b="24558"/>
          <a:stretch>
            <a:fillRect/>
          </a:stretch>
        </p:blipFill>
        <p:spPr bwMode="auto">
          <a:xfrm>
            <a:off x="7277100" y="3124200"/>
            <a:ext cx="2932779" cy="3657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19100" y="76200"/>
            <a:ext cx="960120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 Approaches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990600"/>
            <a:ext cx="9829800" cy="349326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3) </a:t>
            </a: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Invasive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(“hands on”) </a:t>
            </a:r>
            <a:r>
              <a:rPr lang="en-US" sz="2600" dirty="0">
                <a:latin typeface="Arial" charset="0"/>
              </a:rPr>
              <a:t>- requires capture and physical restraint 				   of the animal .</a:t>
            </a:r>
          </a:p>
          <a:p>
            <a:pPr marL="514350" indent="-514350">
              <a:spcBef>
                <a:spcPts val="600"/>
              </a:spcBef>
            </a:pPr>
            <a:r>
              <a:rPr lang="en-US" sz="1200" dirty="0">
                <a:latin typeface="Arial" charset="0"/>
              </a:rPr>
              <a:t>				</a:t>
            </a:r>
          </a:p>
          <a:p>
            <a:pPr marL="514350" indent="-514350">
              <a:spcBef>
                <a:spcPts val="600"/>
              </a:spcBef>
            </a:pPr>
            <a:r>
              <a:rPr lang="en-US" sz="2600" dirty="0">
                <a:latin typeface="Arial" charset="0"/>
              </a:rPr>
              <a:t>- Permits acquisition of all possible biological sample (e.g., blood,</a:t>
            </a:r>
          </a:p>
          <a:p>
            <a:pPr marL="514350" indent="-514350">
              <a:spcBef>
                <a:spcPts val="600"/>
              </a:spcBef>
            </a:pPr>
            <a:r>
              <a:rPr lang="en-US" sz="2600" dirty="0">
                <a:latin typeface="Arial" charset="0"/>
              </a:rPr>
              <a:t>  tissue biopsy, mucosal swabs, feces, urine, saliva, fur)</a:t>
            </a:r>
          </a:p>
          <a:p>
            <a:pPr marL="514350" indent="-514350">
              <a:spcBef>
                <a:spcPts val="0"/>
              </a:spcBef>
            </a:pPr>
            <a:endParaRPr lang="en-US" sz="1200" dirty="0">
              <a:latin typeface="Arial" charset="0"/>
            </a:endParaRP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- Greater potential for risk/harm to the animal 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  and researcher													</a:t>
            </a:r>
            <a:endParaRPr lang="en-US" sz="1400" dirty="0">
              <a:latin typeface="Arial" charset="0"/>
            </a:endParaRPr>
          </a:p>
        </p:txBody>
      </p:sp>
      <p:pic>
        <p:nvPicPr>
          <p:cNvPr id="5" name="Picture 7" descr="blood"/>
          <p:cNvPicPr>
            <a:picLocks noChangeAspect="1" noChangeArrowheads="1"/>
          </p:cNvPicPr>
          <p:nvPr/>
        </p:nvPicPr>
        <p:blipFill>
          <a:blip r:embed="rId3" cstate="print"/>
          <a:srcRect r="7143"/>
          <a:stretch>
            <a:fillRect/>
          </a:stretch>
        </p:blipFill>
        <p:spPr bwMode="auto">
          <a:xfrm>
            <a:off x="2705100" y="4114800"/>
            <a:ext cx="3605493" cy="2514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Capture Techniques</a:t>
            </a:r>
          </a:p>
        </p:txBody>
      </p:sp>
      <p:sp>
        <p:nvSpPr>
          <p:cNvPr id="208900" name="Rectangle 1028"/>
          <p:cNvSpPr>
            <a:spLocks noChangeArrowheads="1"/>
          </p:cNvSpPr>
          <p:nvPr/>
        </p:nvSpPr>
        <p:spPr bwMode="auto">
          <a:xfrm>
            <a:off x="9040813" y="182563"/>
            <a:ext cx="1077912" cy="3048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/>
              <a:t>©</a:t>
            </a:r>
            <a:r>
              <a:rPr lang="en-US" sz="1400" b="1" dirty="0">
                <a:latin typeface="Arial" charset="0"/>
              </a:rPr>
              <a:t> R. KYES</a:t>
            </a:r>
            <a:endParaRPr 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62940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1)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Trapping </a:t>
            </a:r>
            <a:r>
              <a:rPr lang="en-US" sz="2600" dirty="0">
                <a:latin typeface="Arial" charset="0"/>
              </a:rPr>
              <a:t>- wide variety of trapping cage designs and 			     techniques. 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						</a:t>
            </a:r>
            <a:endParaRPr lang="en-US" sz="1400" dirty="0">
              <a:latin typeface="Arial" charset="0"/>
            </a:endParaRPr>
          </a:p>
        </p:txBody>
      </p:sp>
      <p:pic>
        <p:nvPicPr>
          <p:cNvPr id="55298" name="Picture 2" descr="C:\TRAVEL\rkyes\GRAPHICS\aBANGLADESH\fotos dec06 07\feeroz\DSC01962.JPG"/>
          <p:cNvPicPr>
            <a:picLocks noChangeAspect="1" noChangeArrowheads="1"/>
          </p:cNvPicPr>
          <p:nvPr/>
        </p:nvPicPr>
        <p:blipFill>
          <a:blip r:embed="rId2" cstate="print"/>
          <a:srcRect l="6762" t="8197" r="12090" b="4918"/>
          <a:stretch>
            <a:fillRect/>
          </a:stretch>
        </p:blipFill>
        <p:spPr bwMode="auto">
          <a:xfrm>
            <a:off x="114300" y="2286000"/>
            <a:ext cx="5029200" cy="4038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55299" name="Picture 3" descr="C:\TRAVEL\rkyes\GRAPHICS\aBANGLADESH\fotos dec06 07\feeroz\DSC01969.JPG"/>
          <p:cNvPicPr>
            <a:picLocks noChangeAspect="1" noChangeArrowheads="1"/>
          </p:cNvPicPr>
          <p:nvPr/>
        </p:nvPicPr>
        <p:blipFill>
          <a:blip r:embed="rId3" cstate="print"/>
          <a:srcRect t="15428" r="31103" b="5833"/>
          <a:stretch>
            <a:fillRect/>
          </a:stretch>
        </p:blipFill>
        <p:spPr bwMode="auto">
          <a:xfrm>
            <a:off x="5372100" y="2514600"/>
            <a:ext cx="4800600" cy="41148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blood"/>
          <p:cNvPicPr>
            <a:picLocks noChangeAspect="1" noChangeArrowheads="1"/>
          </p:cNvPicPr>
          <p:nvPr/>
        </p:nvPicPr>
        <p:blipFill>
          <a:blip r:embed="rId2" cstate="print"/>
          <a:srcRect t="-1" r="7143" b="9677"/>
          <a:stretch>
            <a:fillRect/>
          </a:stretch>
        </p:blipFill>
        <p:spPr bwMode="auto">
          <a:xfrm>
            <a:off x="5524500" y="4495800"/>
            <a:ext cx="3386978" cy="213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19150" y="457200"/>
            <a:ext cx="8743950" cy="762000"/>
          </a:xfrm>
        </p:spPr>
        <p:txBody>
          <a:bodyPr/>
          <a:lstStyle/>
          <a:p>
            <a:r>
              <a:rPr lang="en-US" sz="4400" b="1" dirty="0">
                <a:solidFill>
                  <a:srgbClr val="FFC000"/>
                </a:solidFill>
              </a:rPr>
              <a:t>Biological Sampling Methods </a:t>
            </a:r>
            <a:br>
              <a:rPr lang="en-US" sz="4400" b="1" dirty="0">
                <a:solidFill>
                  <a:srgbClr val="FFC000"/>
                </a:solidFill>
              </a:rPr>
            </a:br>
            <a:r>
              <a:rPr lang="en-US" sz="4400" b="1" dirty="0">
                <a:solidFill>
                  <a:srgbClr val="FFC000"/>
                </a:solidFill>
              </a:rPr>
              <a:t>in the Field</a:t>
            </a:r>
          </a:p>
        </p:txBody>
      </p:sp>
      <p:sp>
        <p:nvSpPr>
          <p:cNvPr id="208899" name="Text Box 1027"/>
          <p:cNvSpPr txBox="1">
            <a:spLocks noChangeArrowheads="1"/>
          </p:cNvSpPr>
          <p:nvPr/>
        </p:nvSpPr>
        <p:spPr bwMode="auto">
          <a:xfrm>
            <a:off x="266700" y="1219200"/>
            <a:ext cx="9753600" cy="172354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</a:t>
            </a:r>
            <a:endParaRPr lang="en-US" sz="2800" dirty="0">
              <a:solidFill>
                <a:srgbClr val="FFFF00"/>
              </a:solidFill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 dirty="0"/>
          </a:p>
        </p:txBody>
      </p:sp>
      <p:sp>
        <p:nvSpPr>
          <p:cNvPr id="208900" name="Rectangle 1028"/>
          <p:cNvSpPr>
            <a:spLocks noChangeArrowheads="1"/>
          </p:cNvSpPr>
          <p:nvPr/>
        </p:nvSpPr>
        <p:spPr bwMode="auto">
          <a:xfrm>
            <a:off x="8877300" y="0"/>
            <a:ext cx="134524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/>
              <a:t>©</a:t>
            </a:r>
            <a:r>
              <a:rPr lang="en-US" sz="1800" b="1" dirty="0">
                <a:latin typeface="Arial" charset="0"/>
              </a:rPr>
              <a:t> R. KYES</a:t>
            </a:r>
            <a:endParaRPr lang="en-US" sz="1800" dirty="0"/>
          </a:p>
        </p:txBody>
      </p:sp>
      <p:pic>
        <p:nvPicPr>
          <p:cNvPr id="8" name="Picture 7" descr="PICT0105.JPG"/>
          <p:cNvPicPr>
            <a:picLocks noChangeAspect="1"/>
          </p:cNvPicPr>
          <p:nvPr/>
        </p:nvPicPr>
        <p:blipFill>
          <a:blip r:embed="rId3" cstate="print"/>
          <a:srcRect l="10000" t="10000" r="5000" b="8333"/>
          <a:stretch>
            <a:fillRect/>
          </a:stretch>
        </p:blipFill>
        <p:spPr>
          <a:xfrm>
            <a:off x="5600700" y="1752600"/>
            <a:ext cx="3886200" cy="280034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Picture 6" descr="PICT0031.JPG"/>
          <p:cNvPicPr>
            <a:picLocks noChangeAspect="1"/>
          </p:cNvPicPr>
          <p:nvPr/>
        </p:nvPicPr>
        <p:blipFill>
          <a:blip r:embed="rId4" cstate="print"/>
          <a:srcRect l="14286" t="3719" r="9524" b="34567"/>
          <a:stretch>
            <a:fillRect/>
          </a:stretch>
        </p:blipFill>
        <p:spPr>
          <a:xfrm>
            <a:off x="2095500" y="4419600"/>
            <a:ext cx="3512127" cy="21336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6" name="Picture 5" descr="IMG_0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6300" y="1600200"/>
            <a:ext cx="4953000" cy="316086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DSC_0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8100" y="-14170"/>
            <a:ext cx="10325100" cy="687217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nitor goes in box for ppt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8271.39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0100" y="0"/>
            <a:ext cx="12469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16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onitor capture for pp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6700" y="152400"/>
            <a:ext cx="1094509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41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78479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0056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914400"/>
            <a:ext cx="103632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76999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Capture Techniques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229293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1) Trapping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2) Darting </a:t>
            </a:r>
            <a:r>
              <a:rPr lang="en-US" sz="2600" dirty="0">
                <a:latin typeface="Arial" charset="0"/>
              </a:rPr>
              <a:t>- via blowgun, dart gun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						</a:t>
            </a:r>
            <a:endParaRPr lang="en-US" sz="1400" dirty="0">
              <a:latin typeface="Arial" charset="0"/>
            </a:endParaRPr>
          </a:p>
        </p:txBody>
      </p:sp>
      <p:pic>
        <p:nvPicPr>
          <p:cNvPr id="8" name="Picture 2" descr="C:\Documents and Settings\rkyes\Desktop\NEW NOV07\102CANON\IMG_0065.JPG"/>
          <p:cNvPicPr>
            <a:picLocks noChangeAspect="1" noChangeArrowheads="1"/>
          </p:cNvPicPr>
          <p:nvPr/>
        </p:nvPicPr>
        <p:blipFill>
          <a:blip r:embed="rId2" cstate="print"/>
          <a:srcRect l="6909" t="3454" b="20549"/>
          <a:stretch>
            <a:fillRect/>
          </a:stretch>
        </p:blipFill>
        <p:spPr bwMode="auto">
          <a:xfrm>
            <a:off x="2552700" y="2971799"/>
            <a:ext cx="5475818" cy="335280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Capture Techniques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529375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1) Trapping </a:t>
            </a:r>
            <a:r>
              <a:rPr lang="en-US" sz="2600" dirty="0">
                <a:latin typeface="Arial" charset="0"/>
              </a:rPr>
              <a:t>- wide variety of trapping cage designs and 			     techniques.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2) Darting </a:t>
            </a:r>
            <a:r>
              <a:rPr lang="en-US" sz="2600" dirty="0">
                <a:latin typeface="Arial" charset="0"/>
              </a:rPr>
              <a:t>- via blowgun, dart gun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3) Chemical Immobilization </a:t>
            </a:r>
            <a:r>
              <a:rPr lang="en-US" sz="2600" dirty="0">
                <a:latin typeface="Arial" charset="0"/>
              </a:rPr>
              <a:t>– sedation/anesthesia – to permit 					 safe biological sample collection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		 (e.g., </a:t>
            </a:r>
            <a:r>
              <a:rPr lang="en-US" sz="2600" dirty="0" err="1">
                <a:latin typeface="Arial" charset="0"/>
              </a:rPr>
              <a:t>ketamine</a:t>
            </a:r>
            <a:r>
              <a:rPr lang="en-US" sz="2600" dirty="0">
                <a:latin typeface="Arial" charset="0"/>
              </a:rPr>
              <a:t> hydrochloride)				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rot="5400000">
            <a:off x="3086100" y="3657600"/>
            <a:ext cx="1524000" cy="1588"/>
          </a:xfrm>
          <a:prstGeom prst="straightConnector1">
            <a:avLst/>
          </a:prstGeom>
          <a:solidFill>
            <a:schemeClr val="accent1"/>
          </a:solidFill>
          <a:ln w="508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DSC_0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" y="585039"/>
            <a:ext cx="8915400" cy="596816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4" name="Picture 3" descr="DSC_0054a.JPG"/>
          <p:cNvPicPr>
            <a:picLocks noChangeAspect="1"/>
          </p:cNvPicPr>
          <p:nvPr/>
        </p:nvPicPr>
        <p:blipFill>
          <a:blip r:embed="rId3" cstate="print"/>
          <a:srcRect r="8735"/>
          <a:stretch>
            <a:fillRect/>
          </a:stretch>
        </p:blipFill>
        <p:spPr>
          <a:xfrm>
            <a:off x="1162285" y="228600"/>
            <a:ext cx="8934215" cy="65532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14927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1) Conduct general veterinary exam </a:t>
            </a:r>
            <a:r>
              <a:rPr lang="en-US" sz="2600" b="1" dirty="0">
                <a:latin typeface="Arial" charset="0"/>
              </a:rPr>
              <a:t>-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b="1" dirty="0">
                <a:latin typeface="Arial" charset="0"/>
              </a:rPr>
              <a:t>to insure that the anaesthetized animal is stable (good vitals) </a:t>
            </a: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</a:t>
            </a:r>
            <a:endParaRPr lang="en-US" sz="1400" dirty="0">
              <a:latin typeface="Arial" charset="0"/>
            </a:endParaRPr>
          </a:p>
        </p:txBody>
      </p:sp>
      <p:pic>
        <p:nvPicPr>
          <p:cNvPr id="6" name="Picture 2" descr="C:\TRAVEL\rkyes\GRAPHICS\aBANGLADESH\fotos dec06 07\feeroz\DSC02043.JPG"/>
          <p:cNvPicPr>
            <a:picLocks noChangeAspect="1" noChangeArrowheads="1"/>
          </p:cNvPicPr>
          <p:nvPr/>
        </p:nvPicPr>
        <p:blipFill>
          <a:blip r:embed="rId2" cstate="print"/>
          <a:srcRect t="26689" b="12500"/>
          <a:stretch>
            <a:fillRect/>
          </a:stretch>
        </p:blipFill>
        <p:spPr bwMode="auto">
          <a:xfrm>
            <a:off x="2400300" y="2209800"/>
            <a:ext cx="5638800" cy="4572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Purpose of Biological Sampling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30931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1)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Conservation Biology </a:t>
            </a:r>
            <a:r>
              <a:rPr lang="en-US" sz="2600" dirty="0">
                <a:latin typeface="Arial" charset="0"/>
              </a:rPr>
              <a:t>– to help assess the status of a 				                population.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- Conservation Medicine – health status and health risks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- Conservation Genetics – genetic diversity and long-term 					        viability of a population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5" name="Picture 15" descr="good111.JPG"/>
          <p:cNvPicPr>
            <a:picLocks noChangeAspect="1"/>
          </p:cNvPicPr>
          <p:nvPr/>
        </p:nvPicPr>
        <p:blipFill>
          <a:blip r:embed="rId2" cstate="print"/>
          <a:srcRect l="14067" t="4021" r="8630" b="26133"/>
          <a:stretch>
            <a:fillRect/>
          </a:stretch>
        </p:blipFill>
        <p:spPr bwMode="auto">
          <a:xfrm>
            <a:off x="5676900" y="3810000"/>
            <a:ext cx="4114800" cy="278866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C:\TRAVEL\rkyes\GRAPHICS\aBANGLADESH\fotos dec06 07\30dec06\DSCN1103.JPG"/>
          <p:cNvPicPr>
            <a:picLocks noChangeAspect="1" noChangeArrowheads="1"/>
          </p:cNvPicPr>
          <p:nvPr/>
        </p:nvPicPr>
        <p:blipFill>
          <a:blip r:embed="rId3" cstate="print"/>
          <a:srcRect t="22468"/>
          <a:stretch>
            <a:fillRect/>
          </a:stretch>
        </p:blipFill>
        <p:spPr bwMode="auto">
          <a:xfrm>
            <a:off x="419100" y="3810000"/>
            <a:ext cx="4953000" cy="287996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35841" name="Picture 1" descr="C:\TRAVEL\rkyes\GRAPHICS\aMEXICO\Mex 16-23Mar 07\22mar07\DSCN1860.JPG"/>
          <p:cNvPicPr>
            <a:picLocks noChangeAspect="1" noChangeArrowheads="1"/>
          </p:cNvPicPr>
          <p:nvPr/>
        </p:nvPicPr>
        <p:blipFill>
          <a:blip r:embed="rId4" cstate="print"/>
          <a:srcRect t="4100" b="26464"/>
          <a:stretch>
            <a:fillRect/>
          </a:stretch>
        </p:blipFill>
        <p:spPr bwMode="auto">
          <a:xfrm>
            <a:off x="3009900" y="3733800"/>
            <a:ext cx="5853206" cy="3048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14927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1) Conduct  general veterinary exam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2) Clinical exam </a:t>
            </a:r>
            <a:r>
              <a:rPr lang="en-US" sz="2600" dirty="0">
                <a:latin typeface="Arial" charset="0"/>
              </a:rPr>
              <a:t>– general appearance, wounds, injuries, etc., dentition, </a:t>
            </a:r>
            <a:r>
              <a:rPr lang="en-US" sz="2600" dirty="0" err="1">
                <a:latin typeface="Arial" charset="0"/>
              </a:rPr>
              <a:t>morphometrics</a:t>
            </a:r>
            <a:r>
              <a:rPr lang="en-US" sz="2600" dirty="0">
                <a:latin typeface="Arial" charset="0"/>
              </a:rPr>
              <a:t>.			</a:t>
            </a:r>
            <a:endParaRPr lang="en-US" sz="1400" dirty="0">
              <a:latin typeface="Arial" charset="0"/>
            </a:endParaRPr>
          </a:p>
        </p:txBody>
      </p:sp>
      <p:pic>
        <p:nvPicPr>
          <p:cNvPr id="5" name="Picture 2" descr="C:\TRAVEL\rkyes\GRAPHICS\aBANGLADESH\fotos dec06 07\fldCours traping29dec06\DSC01838.JPG"/>
          <p:cNvPicPr>
            <a:picLocks noChangeAspect="1" noChangeArrowheads="1"/>
          </p:cNvPicPr>
          <p:nvPr/>
        </p:nvPicPr>
        <p:blipFill>
          <a:blip r:embed="rId2" cstate="print"/>
          <a:srcRect r="20000" b="23636"/>
          <a:stretch>
            <a:fillRect/>
          </a:stretch>
        </p:blipFill>
        <p:spPr bwMode="auto">
          <a:xfrm>
            <a:off x="4991100" y="3159702"/>
            <a:ext cx="4953000" cy="354589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529375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1) Conduct general veterinary exam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2) Clinical exam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3) Blood sample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    (via Femoral triangle or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    </a:t>
            </a:r>
            <a:r>
              <a:rPr lang="en-US" sz="2600" dirty="0" err="1">
                <a:latin typeface="Arial" charset="0"/>
              </a:rPr>
              <a:t>Saphenous</a:t>
            </a:r>
            <a:r>
              <a:rPr lang="en-US" sz="2600" dirty="0">
                <a:latin typeface="Arial" charset="0"/>
              </a:rPr>
              <a:t> vein)</a:t>
            </a:r>
          </a:p>
          <a:p>
            <a:pPr marL="514350" indent="-514350">
              <a:spcBef>
                <a:spcPts val="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ts val="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-virus evaluation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-bacterial evaluation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-genetic analysis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-health measures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-etc.</a:t>
            </a:r>
          </a:p>
        </p:txBody>
      </p:sp>
      <p:pic>
        <p:nvPicPr>
          <p:cNvPr id="4" name="Picture 2" descr="C:\TRAVEL\rkyes\GRAPHICS\aBANGLADESH\fotos dec06 07\fldCours traping29dec06\DSC01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5300" y="2286000"/>
            <a:ext cx="5791200" cy="43434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529375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1) Conduct general veterinary exam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2) Clinical exam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3) Blood sample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4) Fecal sample</a:t>
            </a:r>
          </a:p>
          <a:p>
            <a:pPr marL="514350" indent="-514350">
              <a:spcBef>
                <a:spcPct val="50000"/>
              </a:spcBef>
            </a:pPr>
            <a:endParaRPr lang="en-US" sz="2600" b="1" dirty="0">
              <a:solidFill>
                <a:srgbClr val="FFC000"/>
              </a:solidFill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b="1" dirty="0">
              <a:solidFill>
                <a:srgbClr val="FFC000"/>
              </a:solidFill>
              <a:latin typeface="Arial" charset="0"/>
            </a:endParaRP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-intestinal parasites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-genetic analysis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	-endocrine measures</a:t>
            </a:r>
          </a:p>
          <a:p>
            <a:pPr marL="514350" indent="-514350">
              <a:spcBef>
                <a:spcPct val="50000"/>
              </a:spcBef>
            </a:pPr>
            <a:endParaRPr lang="en-US" sz="2600" b="1" dirty="0">
              <a:latin typeface="Arial" charset="0"/>
            </a:endParaRPr>
          </a:p>
        </p:txBody>
      </p:sp>
      <p:pic>
        <p:nvPicPr>
          <p:cNvPr id="4" name="Picture 2" descr="C:\TRAVEL\rkyes\GRAPHICS\aBANGLADESH\fotos dec06 07\fldCours traping29dec06\DSC01827.JPG"/>
          <p:cNvPicPr>
            <a:picLocks noChangeAspect="1" noChangeArrowheads="1"/>
          </p:cNvPicPr>
          <p:nvPr/>
        </p:nvPicPr>
        <p:blipFill>
          <a:blip r:embed="rId2" cstate="print"/>
          <a:srcRect r="33333"/>
          <a:stretch>
            <a:fillRect/>
          </a:stretch>
        </p:blipFill>
        <p:spPr bwMode="auto">
          <a:xfrm>
            <a:off x="4914900" y="1752600"/>
            <a:ext cx="4419600" cy="49720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469359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1) Conduct general veterinary exam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2) Clinical exam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3) Blood sample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4) Fecal sample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5) Urine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6) Swabs (nose, mouth, rectal, genital, fresh wounds) -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7) Fur/Hair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8) Skin biopsy</a:t>
            </a:r>
            <a:endParaRPr lang="en-US" sz="1400" b="1" dirty="0">
              <a:solidFill>
                <a:srgbClr val="FFC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89255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Post-anesthesia recovery</a:t>
            </a:r>
            <a:r>
              <a:rPr lang="en-US" sz="26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-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 Allow the animals to fully recover from anesthesia prior to release back to the group/wild.</a:t>
            </a:r>
            <a:r>
              <a:rPr lang="en-US" sz="2600" dirty="0">
                <a:solidFill>
                  <a:schemeClr val="tx2"/>
                </a:solidFill>
                <a:latin typeface="Arial" charset="0"/>
              </a:rPr>
              <a:t>   </a:t>
            </a:r>
          </a:p>
        </p:txBody>
      </p:sp>
      <p:pic>
        <p:nvPicPr>
          <p:cNvPr id="4" name="Picture 2" descr="C:\TRAVEL\rkyes\GRAPHICS\aNEPAL\Swoyb May03 - blood sampl &amp; party\PICT0024.JPG"/>
          <p:cNvPicPr>
            <a:picLocks noChangeAspect="1" noChangeArrowheads="1"/>
          </p:cNvPicPr>
          <p:nvPr/>
        </p:nvPicPr>
        <p:blipFill>
          <a:blip r:embed="rId2" cstate="print"/>
          <a:srcRect l="25000" t="37500" r="16667"/>
          <a:stretch>
            <a:fillRect/>
          </a:stretch>
        </p:blipFill>
        <p:spPr bwMode="auto">
          <a:xfrm>
            <a:off x="2552700" y="2526846"/>
            <a:ext cx="5105400" cy="410255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1219200"/>
            <a:ext cx="10287000" cy="429348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REMEMBER:   </a:t>
            </a: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latin typeface="Arial" charset="0"/>
              </a:rPr>
              <a:t>- Obtain all necessary permits/permission for sample collection and transport .   (Including local, national, and international permits).</a:t>
            </a:r>
          </a:p>
          <a:p>
            <a:pPr marL="514350" indent="-514350">
              <a:spcBef>
                <a:spcPct val="50000"/>
              </a:spcBef>
            </a:pPr>
            <a:endParaRPr lang="en-US" sz="2600" b="1" dirty="0">
              <a:solidFill>
                <a:srgbClr val="FFC000"/>
              </a:solidFill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b="1" dirty="0">
                <a:latin typeface="Arial" charset="0"/>
              </a:rPr>
              <a:t>- Obtain Institutional  Animal Care and Use Committee approvals for your project.   Many scientific journals now require a statement that your research complied with the animal care protocols approved by your institution’s  IACUC.</a:t>
            </a:r>
            <a:endParaRPr lang="en-US" sz="26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1039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74395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Purpose of Biological Sampling</a:t>
            </a:r>
          </a:p>
        </p:txBody>
      </p:sp>
      <p:sp>
        <p:nvSpPr>
          <p:cNvPr id="208900" name="Rectangle 1028"/>
          <p:cNvSpPr>
            <a:spLocks noChangeArrowheads="1"/>
          </p:cNvSpPr>
          <p:nvPr/>
        </p:nvSpPr>
        <p:spPr bwMode="auto">
          <a:xfrm>
            <a:off x="9040813" y="182563"/>
            <a:ext cx="1077912" cy="3048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sz="1400" b="1" dirty="0"/>
              <a:t>©</a:t>
            </a:r>
            <a:r>
              <a:rPr lang="en-US" sz="1400" b="1" dirty="0">
                <a:latin typeface="Arial" charset="0"/>
              </a:rPr>
              <a:t> R. KYES</a:t>
            </a:r>
            <a:endParaRPr lang="en-US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1219200"/>
            <a:ext cx="9753600" cy="59093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2)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Emerging Infectious Disease</a:t>
            </a:r>
            <a:r>
              <a:rPr lang="en-US" sz="2600" b="1" dirty="0"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– to help assess the potential  					        health risks to humans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						  </a:t>
            </a:r>
            <a:r>
              <a:rPr lang="en-US" sz="1400" dirty="0">
                <a:latin typeface="Arial" charset="0"/>
              </a:rPr>
              <a:t>conflict videos</a:t>
            </a:r>
          </a:p>
        </p:txBody>
      </p:sp>
      <p:pic>
        <p:nvPicPr>
          <p:cNvPr id="5" name="Picture 4" descr="g bit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13168" t="7562" b="18649"/>
          <a:stretch>
            <a:fillRect/>
          </a:stretch>
        </p:blipFill>
        <p:spPr bwMode="auto">
          <a:xfrm>
            <a:off x="5372100" y="2209800"/>
            <a:ext cx="4572000" cy="43083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7" descr="monk on man"/>
          <p:cNvPicPr>
            <a:picLocks noChangeAspect="1" noChangeArrowheads="1"/>
          </p:cNvPicPr>
          <p:nvPr/>
        </p:nvPicPr>
        <p:blipFill>
          <a:blip r:embed="rId3" cstate="print"/>
          <a:srcRect b="22986"/>
          <a:stretch>
            <a:fillRect/>
          </a:stretch>
        </p:blipFill>
        <p:spPr>
          <a:xfrm>
            <a:off x="419100" y="1909763"/>
            <a:ext cx="4516437" cy="48720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19100" y="76200"/>
            <a:ext cx="9601200" cy="762000"/>
          </a:xfrm>
        </p:spPr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Biological Sample Collection Approaches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66700" y="990600"/>
            <a:ext cx="9753600" cy="737124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</a:pP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1) </a:t>
            </a: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Non-invasive</a:t>
            </a:r>
            <a:r>
              <a:rPr lang="en-US" sz="2600" b="1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600" dirty="0">
                <a:solidFill>
                  <a:srgbClr val="FFC000"/>
                </a:solidFill>
                <a:latin typeface="Arial" charset="0"/>
              </a:rPr>
              <a:t>(“hands off”) </a:t>
            </a:r>
            <a:r>
              <a:rPr lang="en-US" sz="2600" dirty="0">
                <a:latin typeface="Arial" charset="0"/>
              </a:rPr>
              <a:t>- no capture or physical  						            manipulation/handling of the 						  animal. </a:t>
            </a:r>
          </a:p>
          <a:p>
            <a:pPr marL="514350" indent="-514350">
              <a:spcBef>
                <a:spcPts val="600"/>
              </a:spcBef>
            </a:pPr>
            <a:r>
              <a:rPr lang="en-US" sz="2600" dirty="0">
                <a:latin typeface="Arial" charset="0"/>
              </a:rPr>
              <a:t>- Permits limited sample collection (e.g. feces, urine, saliva, fur)</a:t>
            </a:r>
          </a:p>
          <a:p>
            <a:pPr marL="514350" indent="-514350">
              <a:spcBef>
                <a:spcPts val="0"/>
              </a:spcBef>
            </a:pPr>
            <a:r>
              <a:rPr lang="en-US" sz="2600" dirty="0">
                <a:latin typeface="Arial" charset="0"/>
              </a:rPr>
              <a:t>- No risk/harm to the animal; minimal risk to researcher				    </a:t>
            </a: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 marL="514350" indent="-514350">
              <a:spcBef>
                <a:spcPct val="50000"/>
              </a:spcBef>
            </a:pPr>
            <a:r>
              <a:rPr lang="en-US" sz="2600" dirty="0">
                <a:latin typeface="Arial" charset="0"/>
              </a:rPr>
              <a:t>										  </a:t>
            </a:r>
            <a:r>
              <a:rPr lang="en-US" sz="1400" dirty="0">
                <a:latin typeface="Arial" charset="0"/>
              </a:rPr>
              <a:t>conflict videos</a:t>
            </a:r>
          </a:p>
        </p:txBody>
      </p:sp>
      <p:pic>
        <p:nvPicPr>
          <p:cNvPr id="8" name="Picture 2" descr="C:\TRAVEL\rkyes\GRAPHICS\aINDO\more Tangkoko photos may04\PICT0022.JPG"/>
          <p:cNvPicPr>
            <a:picLocks noChangeAspect="1" noChangeArrowheads="1"/>
          </p:cNvPicPr>
          <p:nvPr/>
        </p:nvPicPr>
        <p:blipFill>
          <a:blip r:embed="rId2" cstate="print"/>
          <a:srcRect t="17391" b="14493"/>
          <a:stretch>
            <a:fillRect/>
          </a:stretch>
        </p:blipFill>
        <p:spPr bwMode="auto">
          <a:xfrm>
            <a:off x="1714500" y="3276600"/>
            <a:ext cx="7010400" cy="3505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79EA67-D2B3-4EB5-9F18-B38552BCE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1381780"/>
            <a:ext cx="10439400" cy="6290175"/>
          </a:xfrm>
          <a:prstGeom prst="rect">
            <a:avLst/>
          </a:prstGeom>
        </p:spPr>
      </p:pic>
      <p:sp>
        <p:nvSpPr>
          <p:cNvPr id="3" name="Rectangle 1026">
            <a:extLst>
              <a:ext uri="{FF2B5EF4-FFF2-40B4-BE49-F238E27FC236}">
                <a16:creationId xmlns:a16="http://schemas.microsoft.com/office/drawing/2014/main" id="{2B00B1D0-0B89-47BB-AF9C-D92E405CF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76200"/>
            <a:ext cx="8743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b="1" kern="0" dirty="0">
                <a:solidFill>
                  <a:srgbClr val="FFC000"/>
                </a:solidFill>
              </a:rPr>
              <a:t>Non-invasive Saliva Collection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9BAA802-D458-45EB-A1D7-7E8DC9C2C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848380"/>
            <a:ext cx="97536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</a:pPr>
            <a:r>
              <a:rPr lang="en-US" sz="2800" dirty="0">
                <a:solidFill>
                  <a:schemeClr val="tx2"/>
                </a:solidFill>
                <a:latin typeface="Arial" charset="0"/>
              </a:rPr>
              <a:t>To analyze 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genetics,</a:t>
            </a:r>
            <a:r>
              <a:rPr lang="en-US" sz="2800" dirty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en-US" sz="2800" dirty="0">
                <a:solidFill>
                  <a:srgbClr val="FFC000"/>
                </a:solidFill>
                <a:latin typeface="Arial" charset="0"/>
              </a:rPr>
              <a:t>hormones,  bacteria/virus infection </a:t>
            </a:r>
          </a:p>
        </p:txBody>
      </p:sp>
    </p:spTree>
    <p:extLst>
      <p:ext uri="{BB962C8B-B14F-4D97-AF65-F5344CB8AC3E}">
        <p14:creationId xmlns:p14="http://schemas.microsoft.com/office/powerpoint/2010/main" val="389708600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358C28-F203-45A7-B4A4-6F24B4C5F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08713">
            <a:off x="2863764" y="295465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5B6269-61E0-427B-95E6-AB276064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6A91B-BC33-4154-85E1-21225C2CFF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 t="10446" r="3447" b="4479"/>
          <a:stretch/>
        </p:blipFill>
        <p:spPr>
          <a:xfrm>
            <a:off x="114299" y="228600"/>
            <a:ext cx="6029159" cy="4191000"/>
          </a:xfrm>
          <a:prstGeom prst="rect">
            <a:avLst/>
          </a:prstGeom>
          <a:ln w="12700">
            <a:solidFill>
              <a:schemeClr val="tx1"/>
            </a:solidFill>
          </a:ln>
          <a:scene3d>
            <a:camera prst="orthographicFront">
              <a:rot lat="0" lon="0" rev="107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7805691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5" r="38744"/>
          <a:stretch/>
        </p:blipFill>
        <p:spPr>
          <a:xfrm>
            <a:off x="-195189" y="-838200"/>
            <a:ext cx="10484126" cy="8926137"/>
          </a:xfr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8607021-75E3-4837-A6A0-1F13DA8F0475}"/>
              </a:ext>
            </a:extLst>
          </p:cNvPr>
          <p:cNvSpPr/>
          <p:nvPr/>
        </p:nvSpPr>
        <p:spPr bwMode="auto">
          <a:xfrm>
            <a:off x="3086100" y="3429000"/>
            <a:ext cx="914400" cy="685800"/>
          </a:xfrm>
          <a:prstGeom prst="ellipse">
            <a:avLst/>
          </a:prstGeom>
          <a:noFill/>
          <a:ln w="4445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57047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9EDB40-806E-4EB0-812F-2C7478937F18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NR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91C03D6-3514-4E07-9E55-2012DD59E7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" t="-1371" r="27830" b="8321"/>
          <a:stretch/>
        </p:blipFill>
        <p:spPr bwMode="auto">
          <a:xfrm>
            <a:off x="-480447" y="-3244003"/>
            <a:ext cx="5008202" cy="1008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9F0F84-C0F9-4DC8-AA49-557AE99BEE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9" t="23188" r="34050"/>
          <a:stretch/>
        </p:blipFill>
        <p:spPr>
          <a:xfrm>
            <a:off x="4660490" y="0"/>
            <a:ext cx="56148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9934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5034</TotalTime>
  <Words>938</Words>
  <Application>Microsoft Office PowerPoint</Application>
  <PresentationFormat>35mm Slides</PresentationFormat>
  <Paragraphs>147</Paragraphs>
  <Slides>35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Times New Roman</vt:lpstr>
      <vt:lpstr>Blue template</vt:lpstr>
      <vt:lpstr>PowerPoint Presentation</vt:lpstr>
      <vt:lpstr>Biological Sampling Methods  in the Field</vt:lpstr>
      <vt:lpstr>Purpose of Biological Sampling</vt:lpstr>
      <vt:lpstr>Purpose of Biological Sampling</vt:lpstr>
      <vt:lpstr>Biological Sample Collection Approaches</vt:lpstr>
      <vt:lpstr>PowerPoint Presentation</vt:lpstr>
      <vt:lpstr>PowerPoint Presentation</vt:lpstr>
      <vt:lpstr>PowerPoint Presentation</vt:lpstr>
      <vt:lpstr>PowerPoint Presentation</vt:lpstr>
      <vt:lpstr>Non-invasive Fecal Collection</vt:lpstr>
      <vt:lpstr>Non-invasive Fecal Collection</vt:lpstr>
      <vt:lpstr>PowerPoint Presentation</vt:lpstr>
      <vt:lpstr>Non-invasive Fecal Collection</vt:lpstr>
      <vt:lpstr>Non-invasive Fecal Collection</vt:lpstr>
      <vt:lpstr>PowerPoint Presentation</vt:lpstr>
      <vt:lpstr>PowerPoint Presentation</vt:lpstr>
      <vt:lpstr>Biological Sample Collection Approaches</vt:lpstr>
      <vt:lpstr>Biological Sample Collection Approaches</vt:lpstr>
      <vt:lpstr>Capture Techniques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Capture Techniques</vt:lpstr>
      <vt:lpstr>Capture Techniques</vt:lpstr>
      <vt:lpstr>PowerPoint Presentation</vt:lpstr>
      <vt:lpstr>Biological Sample Collection</vt:lpstr>
      <vt:lpstr>Biological Sample Collection</vt:lpstr>
      <vt:lpstr>Biological Sample Collection</vt:lpstr>
      <vt:lpstr>Biological Sample Collection</vt:lpstr>
      <vt:lpstr>Biological Sample Collection</vt:lpstr>
      <vt:lpstr>Biological Sample Collection</vt:lpstr>
      <vt:lpstr>Biological Sample Collection</vt:lpstr>
    </vt:vector>
  </TitlesOfParts>
  <Company>RPRC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Randall C KYES</cp:lastModifiedBy>
  <cp:revision>586</cp:revision>
  <cp:lastPrinted>2002-03-22T16:19:34Z</cp:lastPrinted>
  <dcterms:created xsi:type="dcterms:W3CDTF">2000-03-21T21:27:17Z</dcterms:created>
  <dcterms:modified xsi:type="dcterms:W3CDTF">2022-01-20T16:19:55Z</dcterms:modified>
</cp:coreProperties>
</file>